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5" r:id="rId8"/>
    <p:sldId id="263" r:id="rId9"/>
    <p:sldId id="264" r:id="rId1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Cruz Leiva" initials="JCL" lastIdx="2" clrIdx="0">
    <p:extLst>
      <p:ext uri="{19B8F6BF-5375-455C-9EA6-DF929625EA0E}">
        <p15:presenceInfo xmlns:p15="http://schemas.microsoft.com/office/powerpoint/2012/main" userId="c4bab46b4b6d1c60" providerId="Windows Live"/>
      </p:ext>
    </p:extLst>
  </p:cmAuthor>
  <p:cmAuthor id="2" name="axel gorostidi" initials="ag" lastIdx="1" clrIdx="1">
    <p:extLst>
      <p:ext uri="{19B8F6BF-5375-455C-9EA6-DF929625EA0E}">
        <p15:presenceInfo xmlns:p15="http://schemas.microsoft.com/office/powerpoint/2012/main" userId="add8023f98b350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8E6"/>
    <a:srgbClr val="FFF3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1380"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06T19:21:30.527" idx="1">
    <p:pos x="10" y="10"/>
    <p:text>Bueno, en este trabajo proponemos un algoritmo que busca, a partir de una entrada de un audio (una canción), identifica qué notas están sonando.
En principio, el algoritmo no está diseñado para casos de polifonía, es decir, casos en donde suena más de una nota en simultáneo.
El objetivo es, una vez identificadas las notas, poder sintetizar un audio con las mismas. Esto serviría, por ejemplo, reproducir una misma melodía, tocada por distintos instrumentos; ya que el instrumento depende del banco de sonidos con el que se sintetize, y no de la muestra original.
El algoritmo completo además identifica qué instrumento produce cada nota de la melodía, y utiliza esta información para modificar la señal de audio original, de tal forma que este sonido se perciba como si fuese otro instrumento. En la versión actual, esto aún no se encuentra implementado.</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06T20:46:05.994" idx="2">
    <p:pos x="6009" y="837"/>
    <p:text>Ver como se mueve una ventana por la muestra</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0DC89-67F8-493D-AAAC-051B0BC9F57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14D2139-761E-49EE-8516-8009A0FB06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EBA89FE-4500-414D-B9F0-8F18833650B7}"/>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5" name="Marcador de pie de página 4">
            <a:extLst>
              <a:ext uri="{FF2B5EF4-FFF2-40B4-BE49-F238E27FC236}">
                <a16:creationId xmlns:a16="http://schemas.microsoft.com/office/drawing/2014/main" id="{91CAC99B-3DA3-430F-BB0B-1A504C93E45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FDA23F6-6010-4147-867E-E96F642DC952}"/>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434684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C8DC3E-275F-4637-B04C-B60C13E52BB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6AF95CF-BE5D-4773-A06C-D236E966747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EB0C9C1-2A79-4798-B345-85C78735E6E4}"/>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5" name="Marcador de pie de página 4">
            <a:extLst>
              <a:ext uri="{FF2B5EF4-FFF2-40B4-BE49-F238E27FC236}">
                <a16:creationId xmlns:a16="http://schemas.microsoft.com/office/drawing/2014/main" id="{2C4F7C96-856F-48DA-9F90-4540DF5572B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ABE4EAE-8568-414A-A3BC-5908AA772A48}"/>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105672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CEA3B62-7EF5-4A92-B4B5-82958335D25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C62F761-D181-4D77-A3E6-E7D0B88DE85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5842400-9AE7-421E-B630-343CBFFBFCF7}"/>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5" name="Marcador de pie de página 4">
            <a:extLst>
              <a:ext uri="{FF2B5EF4-FFF2-40B4-BE49-F238E27FC236}">
                <a16:creationId xmlns:a16="http://schemas.microsoft.com/office/drawing/2014/main" id="{51CC7911-0337-4C2B-8168-6ECD0F9A8FC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96486F-DB9D-40AD-AECC-F5D2AF3A48EC}"/>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3923723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AAD13-225A-4CD2-B300-66C1C3814F4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CCA17E1-C69E-4D55-9FBF-7664FCA2C16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8EDF8B3-9D45-4A07-AB07-45C5828B9E36}"/>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5" name="Marcador de pie de página 4">
            <a:extLst>
              <a:ext uri="{FF2B5EF4-FFF2-40B4-BE49-F238E27FC236}">
                <a16:creationId xmlns:a16="http://schemas.microsoft.com/office/drawing/2014/main" id="{7A1BFDD4-1FD2-4E1A-9FBA-A238F9DC3E6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1AF60C7-1A92-4E49-9750-714D415603D4}"/>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1502939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4D5446-9AB8-4CA7-A404-83A1797ED00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7409FBF-4B72-41C9-84B9-9E72D4144A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7A59D9A-3D02-4C89-BFDC-6678D00A9F01}"/>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5" name="Marcador de pie de página 4">
            <a:extLst>
              <a:ext uri="{FF2B5EF4-FFF2-40B4-BE49-F238E27FC236}">
                <a16:creationId xmlns:a16="http://schemas.microsoft.com/office/drawing/2014/main" id="{B9C9F9B3-EAEC-45E4-B4B0-635F132E655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F483155-09FC-4C46-B46A-0DD77BBF95BA}"/>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3108393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6E4F6-DA45-4119-A1EB-0F48869A032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96E17A4-1906-4F2D-A2F5-9F3075A307F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3928B00-D03D-4EEE-B8D2-A9A1597E970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2CAEEAD-9E6A-4127-815B-E29ACEB82E15}"/>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6" name="Marcador de pie de página 5">
            <a:extLst>
              <a:ext uri="{FF2B5EF4-FFF2-40B4-BE49-F238E27FC236}">
                <a16:creationId xmlns:a16="http://schemas.microsoft.com/office/drawing/2014/main" id="{CB0F8A48-72AE-4897-B095-2F599B46853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CD5894E-74D0-4711-971D-7427BC6133D9}"/>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207357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3C2BFB-4AB3-44C3-9DA9-1BEB301DB5A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4D91308-BB93-4D11-B262-2ABF5A3BB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DE43F32-5506-4AA4-A756-6B2A86A900B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A088596-C294-4281-86C8-9C60B01F67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C12F854-0739-48D2-BF75-1A7D1B4626C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17D83106-40DB-477E-96C7-F5CA4B50C2D6}"/>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8" name="Marcador de pie de página 7">
            <a:extLst>
              <a:ext uri="{FF2B5EF4-FFF2-40B4-BE49-F238E27FC236}">
                <a16:creationId xmlns:a16="http://schemas.microsoft.com/office/drawing/2014/main" id="{5DB28334-A166-4CA6-8F82-9E19AC3CE19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7EA32A0D-7B79-4CEF-9146-35B4D2C9D2D5}"/>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1733870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A0A41B-6345-4ED0-BC0B-8D441E26691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F057FF2-6659-42C9-8789-7CDEA69971A2}"/>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4" name="Marcador de pie de página 3">
            <a:extLst>
              <a:ext uri="{FF2B5EF4-FFF2-40B4-BE49-F238E27FC236}">
                <a16:creationId xmlns:a16="http://schemas.microsoft.com/office/drawing/2014/main" id="{BD0C5F12-FBA2-4CDB-89E9-7812D186624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55C2924-71E8-4618-B734-F32D7C226091}"/>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2634569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6414CCD-7663-4DAB-8AB5-7D27476B699F}"/>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3" name="Marcador de pie de página 2">
            <a:extLst>
              <a:ext uri="{FF2B5EF4-FFF2-40B4-BE49-F238E27FC236}">
                <a16:creationId xmlns:a16="http://schemas.microsoft.com/office/drawing/2014/main" id="{F2D45EBD-6304-4400-BE91-4E46C6671FEB}"/>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2A02A57-F312-46E8-A619-2E21503D13D0}"/>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382609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72E3C-F868-44D2-8E11-9F993EAC394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9058D9-6240-49F2-8084-DF1E587340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12632D4-C34C-46DC-8C76-FDF34E12D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94E0B36-0247-4817-90FD-33B1584C8C24}"/>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6" name="Marcador de pie de página 5">
            <a:extLst>
              <a:ext uri="{FF2B5EF4-FFF2-40B4-BE49-F238E27FC236}">
                <a16:creationId xmlns:a16="http://schemas.microsoft.com/office/drawing/2014/main" id="{24DCD2DC-59BF-4A84-90DE-35C3F2B8C52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B973B26-0422-458B-AD60-499CB3B3FEBB}"/>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1512366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9081F-27B0-467B-91B0-FDA95634DF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8BAE47D-007E-45D1-8EBD-5334591BF7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44AFFE0-AE89-41DD-9C40-BB8823B6A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504B143-065C-44CF-947C-06A2F0DCEF2D}"/>
              </a:ext>
            </a:extLst>
          </p:cNvPr>
          <p:cNvSpPr>
            <a:spLocks noGrp="1"/>
          </p:cNvSpPr>
          <p:nvPr>
            <p:ph type="dt" sz="half" idx="10"/>
          </p:nvPr>
        </p:nvSpPr>
        <p:spPr/>
        <p:txBody>
          <a:bodyPr/>
          <a:lstStyle/>
          <a:p>
            <a:fld id="{989FD1D0-86A0-4BCE-856B-467E6B3F8908}" type="datetimeFigureOut">
              <a:rPr lang="es-ES" smtClean="0"/>
              <a:t>08/07/2020</a:t>
            </a:fld>
            <a:endParaRPr lang="es-ES"/>
          </a:p>
        </p:txBody>
      </p:sp>
      <p:sp>
        <p:nvSpPr>
          <p:cNvPr id="6" name="Marcador de pie de página 5">
            <a:extLst>
              <a:ext uri="{FF2B5EF4-FFF2-40B4-BE49-F238E27FC236}">
                <a16:creationId xmlns:a16="http://schemas.microsoft.com/office/drawing/2014/main" id="{D9223059-A02F-44A5-AB33-315717AA898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78E9211-90C2-4442-85BC-2C41EAF3B461}"/>
              </a:ext>
            </a:extLst>
          </p:cNvPr>
          <p:cNvSpPr>
            <a:spLocks noGrp="1"/>
          </p:cNvSpPr>
          <p:nvPr>
            <p:ph type="sldNum" sz="quarter" idx="12"/>
          </p:nvPr>
        </p:nvSpPr>
        <p:spPr/>
        <p:txBody>
          <a:bodyPr/>
          <a:lstStyle/>
          <a:p>
            <a:fld id="{751EAD10-5EBC-44B3-962E-E0FCE4A0FE4F}" type="slidenum">
              <a:rPr lang="es-ES" smtClean="0"/>
              <a:t>‹Nº›</a:t>
            </a:fld>
            <a:endParaRPr lang="es-ES"/>
          </a:p>
        </p:txBody>
      </p:sp>
    </p:spTree>
    <p:extLst>
      <p:ext uri="{BB962C8B-B14F-4D97-AF65-F5344CB8AC3E}">
        <p14:creationId xmlns:p14="http://schemas.microsoft.com/office/powerpoint/2010/main" val="961755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9780059-8528-41AE-9165-BC216FEC36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F69A0D2-73F8-4C85-9EC2-655490E864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5D70DA4-B3DE-4467-A091-A80AE4F1B0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9FD1D0-86A0-4BCE-856B-467E6B3F8908}" type="datetimeFigureOut">
              <a:rPr lang="es-ES" smtClean="0"/>
              <a:t>08/07/2020</a:t>
            </a:fld>
            <a:endParaRPr lang="es-ES"/>
          </a:p>
        </p:txBody>
      </p:sp>
      <p:sp>
        <p:nvSpPr>
          <p:cNvPr id="5" name="Marcador de pie de página 4">
            <a:extLst>
              <a:ext uri="{FF2B5EF4-FFF2-40B4-BE49-F238E27FC236}">
                <a16:creationId xmlns:a16="http://schemas.microsoft.com/office/drawing/2014/main" id="{C3531591-0347-4E5D-B4E3-86D2B47404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0315A808-2B92-463F-A14E-36AEC6A915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1EAD10-5EBC-44B3-962E-E0FCE4A0FE4F}" type="slidenum">
              <a:rPr lang="es-ES" smtClean="0"/>
              <a:t>‹Nº›</a:t>
            </a:fld>
            <a:endParaRPr lang="es-ES"/>
          </a:p>
        </p:txBody>
      </p:sp>
    </p:spTree>
    <p:extLst>
      <p:ext uri="{BB962C8B-B14F-4D97-AF65-F5344CB8AC3E}">
        <p14:creationId xmlns:p14="http://schemas.microsoft.com/office/powerpoint/2010/main" val="4068035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svg"/><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39.pn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s>
</file>

<file path=ppt/slides/_rels/slide7.xml.rels><?xml version="1.0" encoding="UTF-8" standalone="yes"?>
<Relationships xmlns="http://schemas.openxmlformats.org/package/2006/relationships"><Relationship Id="rId8" Type="http://schemas.openxmlformats.org/officeDocument/2006/relationships/audio" Target="../media/media5.wav"/><Relationship Id="rId3" Type="http://schemas.microsoft.com/office/2007/relationships/media" Target="../media/media3.wav"/><Relationship Id="rId7" Type="http://schemas.microsoft.com/office/2007/relationships/media" Target="../media/media5.wav"/><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5" Type="http://schemas.microsoft.com/office/2007/relationships/media" Target="../media/media4.wav"/><Relationship Id="rId10" Type="http://schemas.openxmlformats.org/officeDocument/2006/relationships/image" Target="../media/image43.png"/><Relationship Id="rId4" Type="http://schemas.openxmlformats.org/officeDocument/2006/relationships/audio" Target="../media/media3.wav"/><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47.sv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D3B29C3-399D-4A84-97D3-DB7F18DE1AA0}"/>
              </a:ext>
            </a:extLst>
          </p:cNvPr>
          <p:cNvSpPr/>
          <p:nvPr/>
        </p:nvSpPr>
        <p:spPr>
          <a:xfrm>
            <a:off x="5142854" y="558986"/>
            <a:ext cx="1906291"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ICARA</a:t>
            </a:r>
          </a:p>
        </p:txBody>
      </p:sp>
      <p:sp>
        <p:nvSpPr>
          <p:cNvPr id="4" name="CuadroTexto 3">
            <a:extLst>
              <a:ext uri="{FF2B5EF4-FFF2-40B4-BE49-F238E27FC236}">
                <a16:creationId xmlns:a16="http://schemas.microsoft.com/office/drawing/2014/main" id="{4A8F0EF0-98AE-4298-8A5C-16D97B39238F}"/>
              </a:ext>
            </a:extLst>
          </p:cNvPr>
          <p:cNvSpPr txBox="1"/>
          <p:nvPr/>
        </p:nvSpPr>
        <p:spPr>
          <a:xfrm>
            <a:off x="2783778" y="1867436"/>
            <a:ext cx="6624442" cy="400110"/>
          </a:xfrm>
          <a:prstGeom prst="rect">
            <a:avLst/>
          </a:prstGeom>
          <a:noFill/>
        </p:spPr>
        <p:txBody>
          <a:bodyPr wrap="none" rtlCol="0">
            <a:spAutoFit/>
          </a:bodyPr>
          <a:lstStyle/>
          <a:p>
            <a:r>
              <a:rPr lang="en-US" sz="2000" dirty="0">
                <a:latin typeface="Segoe UI" panose="020B0502040204020203" pitchFamily="34" charset="0"/>
                <a:cs typeface="Segoe UI" panose="020B0502040204020203" pitchFamily="34" charset="0"/>
              </a:rPr>
              <a:t>Instrument Classification and Recategorization Algorithm</a:t>
            </a:r>
            <a:endParaRPr lang="es-ES" sz="2000" dirty="0">
              <a:latin typeface="Segoe UI" panose="020B0502040204020203" pitchFamily="34" charset="0"/>
              <a:cs typeface="Segoe UI" panose="020B0502040204020203" pitchFamily="34" charset="0"/>
            </a:endParaRPr>
          </a:p>
        </p:txBody>
      </p:sp>
      <p:sp>
        <p:nvSpPr>
          <p:cNvPr id="5" name="CuadroTexto 4">
            <a:extLst>
              <a:ext uri="{FF2B5EF4-FFF2-40B4-BE49-F238E27FC236}">
                <a16:creationId xmlns:a16="http://schemas.microsoft.com/office/drawing/2014/main" id="{7E025F3E-8E62-4F6B-A755-E4058B4C16B4}"/>
              </a:ext>
            </a:extLst>
          </p:cNvPr>
          <p:cNvSpPr txBox="1"/>
          <p:nvPr/>
        </p:nvSpPr>
        <p:spPr>
          <a:xfrm>
            <a:off x="903115" y="3429000"/>
            <a:ext cx="2384371" cy="461665"/>
          </a:xfrm>
          <a:prstGeom prst="rect">
            <a:avLst/>
          </a:prstGeom>
          <a:noFill/>
        </p:spPr>
        <p:txBody>
          <a:bodyPr wrap="none" rtlCol="0">
            <a:spAutoFit/>
          </a:bodyPr>
          <a:lstStyle/>
          <a:p>
            <a:pPr marL="285750" indent="-285750">
              <a:buFont typeface="Arial" panose="020B0604020202020204" pitchFamily="34" charset="0"/>
              <a:buChar char="•"/>
            </a:pPr>
            <a:r>
              <a:rPr lang="es-ES" sz="2400" b="1" dirty="0">
                <a:latin typeface="Segoe UI" panose="020B0502040204020203" pitchFamily="34" charset="0"/>
                <a:cs typeface="Segoe UI" panose="020B0502040204020203" pitchFamily="34" charset="0"/>
              </a:rPr>
              <a:t>Problemática</a:t>
            </a:r>
          </a:p>
        </p:txBody>
      </p:sp>
      <p:sp>
        <p:nvSpPr>
          <p:cNvPr id="6" name="CuadroTexto 5">
            <a:extLst>
              <a:ext uri="{FF2B5EF4-FFF2-40B4-BE49-F238E27FC236}">
                <a16:creationId xmlns:a16="http://schemas.microsoft.com/office/drawing/2014/main" id="{B4979871-6DB1-4A4B-8273-E86CE8D7ED7B}"/>
              </a:ext>
            </a:extLst>
          </p:cNvPr>
          <p:cNvSpPr txBox="1"/>
          <p:nvPr/>
        </p:nvSpPr>
        <p:spPr>
          <a:xfrm>
            <a:off x="903115" y="4359620"/>
            <a:ext cx="3166572" cy="461665"/>
          </a:xfrm>
          <a:prstGeom prst="rect">
            <a:avLst/>
          </a:prstGeom>
          <a:noFill/>
        </p:spPr>
        <p:txBody>
          <a:bodyPr wrap="none" rtlCol="0">
            <a:spAutoFit/>
          </a:bodyPr>
          <a:lstStyle/>
          <a:p>
            <a:pPr marL="285750" indent="-285750">
              <a:buFont typeface="Arial" panose="020B0604020202020204" pitchFamily="34" charset="0"/>
              <a:buChar char="•"/>
            </a:pPr>
            <a:r>
              <a:rPr lang="es-ES" sz="2400" b="1" dirty="0">
                <a:latin typeface="Segoe UI" panose="020B0502040204020203" pitchFamily="34" charset="0"/>
                <a:cs typeface="Segoe UI" panose="020B0502040204020203" pitchFamily="34" charset="0"/>
              </a:rPr>
              <a:t>Pantallazo General</a:t>
            </a:r>
          </a:p>
        </p:txBody>
      </p:sp>
      <p:sp>
        <p:nvSpPr>
          <p:cNvPr id="7" name="CuadroTexto 6">
            <a:extLst>
              <a:ext uri="{FF2B5EF4-FFF2-40B4-BE49-F238E27FC236}">
                <a16:creationId xmlns:a16="http://schemas.microsoft.com/office/drawing/2014/main" id="{652EDAFA-7A56-4CA0-B6A7-C635EC487BAF}"/>
              </a:ext>
            </a:extLst>
          </p:cNvPr>
          <p:cNvSpPr txBox="1"/>
          <p:nvPr/>
        </p:nvSpPr>
        <p:spPr>
          <a:xfrm>
            <a:off x="4139339" y="2828611"/>
            <a:ext cx="3913315" cy="461665"/>
          </a:xfrm>
          <a:prstGeom prst="rect">
            <a:avLst/>
          </a:prstGeom>
          <a:noFill/>
        </p:spPr>
        <p:txBody>
          <a:bodyPr wrap="none" rtlCol="0">
            <a:spAutoFit/>
          </a:bodyPr>
          <a:lstStyle/>
          <a:p>
            <a:pPr marL="285750" indent="-285750">
              <a:buFont typeface="Arial" panose="020B0604020202020204" pitchFamily="34" charset="0"/>
              <a:buChar char="•"/>
            </a:pPr>
            <a:r>
              <a:rPr lang="es-ES" sz="2400" b="1" dirty="0">
                <a:latin typeface="Segoe UI" panose="020B0502040204020203" pitchFamily="34" charset="0"/>
                <a:cs typeface="Segoe UI" panose="020B0502040204020203" pitchFamily="34" charset="0"/>
              </a:rPr>
              <a:t>Descripción de las Fases</a:t>
            </a:r>
          </a:p>
        </p:txBody>
      </p:sp>
      <p:sp>
        <p:nvSpPr>
          <p:cNvPr id="8" name="CuadroTexto 7">
            <a:extLst>
              <a:ext uri="{FF2B5EF4-FFF2-40B4-BE49-F238E27FC236}">
                <a16:creationId xmlns:a16="http://schemas.microsoft.com/office/drawing/2014/main" id="{9D4034BE-6343-4394-A7DD-74025E5C0EF3}"/>
              </a:ext>
            </a:extLst>
          </p:cNvPr>
          <p:cNvSpPr txBox="1"/>
          <p:nvPr/>
        </p:nvSpPr>
        <p:spPr>
          <a:xfrm>
            <a:off x="4543938" y="3842106"/>
            <a:ext cx="3104119" cy="461665"/>
          </a:xfrm>
          <a:prstGeom prst="rect">
            <a:avLst/>
          </a:prstGeom>
          <a:noFill/>
        </p:spPr>
        <p:txBody>
          <a:bodyPr wrap="none" rtlCol="0">
            <a:spAutoFit/>
          </a:bodyPr>
          <a:lstStyle/>
          <a:p>
            <a:pPr marL="285750" indent="-285750">
              <a:buFont typeface="Arial" panose="020B0604020202020204" pitchFamily="34" charset="0"/>
              <a:buChar char="•"/>
            </a:pPr>
            <a:r>
              <a:rPr lang="es-ES" sz="2400" b="1" dirty="0">
                <a:latin typeface="Segoe UI" panose="020B0502040204020203" pitchFamily="34" charset="0"/>
                <a:cs typeface="Segoe UI" panose="020B0502040204020203" pitchFamily="34" charset="0"/>
              </a:rPr>
              <a:t>Síntesis de Sonido</a:t>
            </a:r>
          </a:p>
        </p:txBody>
      </p:sp>
      <p:sp>
        <p:nvSpPr>
          <p:cNvPr id="9" name="CuadroTexto 8">
            <a:extLst>
              <a:ext uri="{FF2B5EF4-FFF2-40B4-BE49-F238E27FC236}">
                <a16:creationId xmlns:a16="http://schemas.microsoft.com/office/drawing/2014/main" id="{AEC58856-07C0-4B89-815B-BE6924FD6A8D}"/>
              </a:ext>
            </a:extLst>
          </p:cNvPr>
          <p:cNvSpPr txBox="1"/>
          <p:nvPr/>
        </p:nvSpPr>
        <p:spPr>
          <a:xfrm>
            <a:off x="4363184" y="4877400"/>
            <a:ext cx="3465629" cy="461665"/>
          </a:xfrm>
          <a:prstGeom prst="rect">
            <a:avLst/>
          </a:prstGeom>
          <a:noFill/>
        </p:spPr>
        <p:txBody>
          <a:bodyPr wrap="none" rtlCol="0">
            <a:spAutoFit/>
          </a:bodyPr>
          <a:lstStyle/>
          <a:p>
            <a:pPr marL="285750" indent="-285750">
              <a:buFont typeface="Arial" panose="020B0604020202020204" pitchFamily="34" charset="0"/>
              <a:buChar char="•"/>
            </a:pPr>
            <a:r>
              <a:rPr lang="es-ES" sz="2400" b="1" dirty="0">
                <a:latin typeface="Segoe UI" panose="020B0502040204020203" pitchFamily="34" charset="0"/>
                <a:cs typeface="Segoe UI" panose="020B0502040204020203" pitchFamily="34" charset="0"/>
              </a:rPr>
              <a:t>Métrica de Eficiencia</a:t>
            </a:r>
          </a:p>
        </p:txBody>
      </p:sp>
      <p:sp>
        <p:nvSpPr>
          <p:cNvPr id="10" name="CuadroTexto 9">
            <a:extLst>
              <a:ext uri="{FF2B5EF4-FFF2-40B4-BE49-F238E27FC236}">
                <a16:creationId xmlns:a16="http://schemas.microsoft.com/office/drawing/2014/main" id="{8DA1F5EA-E87C-425F-8526-D612EF267EE9}"/>
              </a:ext>
            </a:extLst>
          </p:cNvPr>
          <p:cNvSpPr txBox="1"/>
          <p:nvPr/>
        </p:nvSpPr>
        <p:spPr>
          <a:xfrm>
            <a:off x="8904509" y="3429000"/>
            <a:ext cx="2039661" cy="461665"/>
          </a:xfrm>
          <a:prstGeom prst="rect">
            <a:avLst/>
          </a:prstGeom>
          <a:noFill/>
        </p:spPr>
        <p:txBody>
          <a:bodyPr wrap="none" rtlCol="0">
            <a:spAutoFit/>
          </a:bodyPr>
          <a:lstStyle/>
          <a:p>
            <a:pPr marL="285750" indent="-285750">
              <a:buFont typeface="Arial" panose="020B0604020202020204" pitchFamily="34" charset="0"/>
              <a:buChar char="•"/>
            </a:pPr>
            <a:r>
              <a:rPr lang="es-ES" sz="2400" b="1" dirty="0">
                <a:latin typeface="Segoe UI" panose="020B0502040204020203" pitchFamily="34" charset="0"/>
                <a:cs typeface="Segoe UI" panose="020B0502040204020203" pitchFamily="34" charset="0"/>
              </a:rPr>
              <a:t>Resultados</a:t>
            </a:r>
          </a:p>
        </p:txBody>
      </p:sp>
      <p:sp>
        <p:nvSpPr>
          <p:cNvPr id="11" name="CuadroTexto 10">
            <a:extLst>
              <a:ext uri="{FF2B5EF4-FFF2-40B4-BE49-F238E27FC236}">
                <a16:creationId xmlns:a16="http://schemas.microsoft.com/office/drawing/2014/main" id="{D8651B66-97FB-4861-8A11-8C078552242E}"/>
              </a:ext>
            </a:extLst>
          </p:cNvPr>
          <p:cNvSpPr txBox="1"/>
          <p:nvPr/>
        </p:nvSpPr>
        <p:spPr>
          <a:xfrm>
            <a:off x="8930547" y="4359620"/>
            <a:ext cx="2358338" cy="461665"/>
          </a:xfrm>
          <a:prstGeom prst="rect">
            <a:avLst/>
          </a:prstGeom>
          <a:noFill/>
        </p:spPr>
        <p:txBody>
          <a:bodyPr wrap="none" rtlCol="0">
            <a:spAutoFit/>
          </a:bodyPr>
          <a:lstStyle/>
          <a:p>
            <a:pPr marL="285750" indent="-285750">
              <a:buFont typeface="Arial" panose="020B0604020202020204" pitchFamily="34" charset="0"/>
              <a:buChar char="•"/>
            </a:pPr>
            <a:r>
              <a:rPr lang="es-ES" sz="2400" b="1" dirty="0">
                <a:latin typeface="Segoe UI" panose="020B0502040204020203" pitchFamily="34" charset="0"/>
                <a:cs typeface="Segoe UI" panose="020B0502040204020203" pitchFamily="34" charset="0"/>
              </a:rPr>
              <a:t>Conclusiones</a:t>
            </a:r>
          </a:p>
        </p:txBody>
      </p:sp>
    </p:spTree>
    <p:extLst>
      <p:ext uri="{BB962C8B-B14F-4D97-AF65-F5344CB8AC3E}">
        <p14:creationId xmlns:p14="http://schemas.microsoft.com/office/powerpoint/2010/main" val="197723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D55B318-07A6-42E9-B0CA-16DD4D579ECF}"/>
              </a:ext>
            </a:extLst>
          </p:cNvPr>
          <p:cNvSpPr/>
          <p:nvPr/>
        </p:nvSpPr>
        <p:spPr>
          <a:xfrm>
            <a:off x="4148641" y="558986"/>
            <a:ext cx="3894721"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Problemática</a:t>
            </a:r>
          </a:p>
        </p:txBody>
      </p:sp>
      <p:pic>
        <p:nvPicPr>
          <p:cNvPr id="6" name="Gráfico 5">
            <a:extLst>
              <a:ext uri="{FF2B5EF4-FFF2-40B4-BE49-F238E27FC236}">
                <a16:creationId xmlns:a16="http://schemas.microsoft.com/office/drawing/2014/main" id="{96D93E53-AA2A-42E0-8A72-0F8416403E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642419" y="1253612"/>
            <a:ext cx="6907161" cy="5180370"/>
          </a:xfrm>
          <a:prstGeom prst="rect">
            <a:avLst/>
          </a:prstGeom>
        </p:spPr>
      </p:pic>
    </p:spTree>
    <p:extLst>
      <p:ext uri="{BB962C8B-B14F-4D97-AF65-F5344CB8AC3E}">
        <p14:creationId xmlns:p14="http://schemas.microsoft.com/office/powerpoint/2010/main" val="40469121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áfico 9">
            <a:extLst>
              <a:ext uri="{FF2B5EF4-FFF2-40B4-BE49-F238E27FC236}">
                <a16:creationId xmlns:a16="http://schemas.microsoft.com/office/drawing/2014/main" id="{7EF3B6D1-3E8D-4BC0-9D76-CCCCBE4A0A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823" y="1482316"/>
            <a:ext cx="11476354" cy="5222385"/>
          </a:xfrm>
          <a:prstGeom prst="rect">
            <a:avLst/>
          </a:prstGeom>
        </p:spPr>
      </p:pic>
      <p:pic>
        <p:nvPicPr>
          <p:cNvPr id="13" name="Gráfico 9">
            <a:extLst>
              <a:ext uri="{FF2B5EF4-FFF2-40B4-BE49-F238E27FC236}">
                <a16:creationId xmlns:a16="http://schemas.microsoft.com/office/drawing/2014/main" id="{757304BE-191D-4B31-8791-5161D678BF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823" y="1482315"/>
            <a:ext cx="11476354" cy="5222385"/>
          </a:xfrm>
          <a:prstGeom prst="rect">
            <a:avLst/>
          </a:prstGeom>
        </p:spPr>
      </p:pic>
      <p:sp>
        <p:nvSpPr>
          <p:cNvPr id="2" name="Rectángulo 1">
            <a:extLst>
              <a:ext uri="{FF2B5EF4-FFF2-40B4-BE49-F238E27FC236}">
                <a16:creationId xmlns:a16="http://schemas.microsoft.com/office/drawing/2014/main" id="{7A735453-3D61-43CB-A5C7-4EACB8C95D2C}"/>
              </a:ext>
            </a:extLst>
          </p:cNvPr>
          <p:cNvSpPr/>
          <p:nvPr/>
        </p:nvSpPr>
        <p:spPr>
          <a:xfrm>
            <a:off x="3389874" y="299678"/>
            <a:ext cx="5412251"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Pantallazo General</a:t>
            </a:r>
          </a:p>
        </p:txBody>
      </p:sp>
    </p:spTree>
    <p:extLst>
      <p:ext uri="{BB962C8B-B14F-4D97-AF65-F5344CB8AC3E}">
        <p14:creationId xmlns:p14="http://schemas.microsoft.com/office/powerpoint/2010/main" val="1302992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0"/>
                                        <p:tgtEl>
                                          <p:spTgt spid="12"/>
                                        </p:tgtEl>
                                      </p:cBhvr>
                                    </p:animEffect>
                                  </p:childTnLst>
                                </p:cTn>
                              </p:par>
                              <p:par>
                                <p:cTn id="8" presetID="10" presetClass="exit" presetSubtype="0" fill="hold" nodeType="withEffect">
                                  <p:stCondLst>
                                    <p:cond delay="0"/>
                                  </p:stCondLst>
                                  <p:childTnLst>
                                    <p:animEffect transition="out" filter="fade">
                                      <p:cBhvr>
                                        <p:cTn id="9" dur="1500"/>
                                        <p:tgtEl>
                                          <p:spTgt spid="13"/>
                                        </p:tgtEl>
                                      </p:cBhvr>
                                    </p:animEffect>
                                    <p:set>
                                      <p:cBhvr>
                                        <p:cTn id="10" dur="1" fill="hold">
                                          <p:stCondLst>
                                            <p:cond delay="1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ausswin">
            <a:hlinkClick r:id="" action="ppaction://media"/>
            <a:extLst>
              <a:ext uri="{FF2B5EF4-FFF2-40B4-BE49-F238E27FC236}">
                <a16:creationId xmlns:a16="http://schemas.microsoft.com/office/drawing/2014/main" id="{26640E39-0FDE-4428-B03D-6DE951202B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Rectángulo 1">
            <a:extLst>
              <a:ext uri="{FF2B5EF4-FFF2-40B4-BE49-F238E27FC236}">
                <a16:creationId xmlns:a16="http://schemas.microsoft.com/office/drawing/2014/main" id="{38469A09-8319-4C90-A7E0-546FF0B8DBF8}"/>
              </a:ext>
            </a:extLst>
          </p:cNvPr>
          <p:cNvSpPr/>
          <p:nvPr/>
        </p:nvSpPr>
        <p:spPr>
          <a:xfrm>
            <a:off x="400171" y="258039"/>
            <a:ext cx="1701749"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Fases</a:t>
            </a:r>
          </a:p>
        </p:txBody>
      </p:sp>
      <p:sp>
        <p:nvSpPr>
          <p:cNvPr id="3" name="CuadroTexto 2">
            <a:extLst>
              <a:ext uri="{FF2B5EF4-FFF2-40B4-BE49-F238E27FC236}">
                <a16:creationId xmlns:a16="http://schemas.microsoft.com/office/drawing/2014/main" id="{32DD785B-B77C-4125-A9E9-06FD304EA497}"/>
              </a:ext>
            </a:extLst>
          </p:cNvPr>
          <p:cNvSpPr txBox="1"/>
          <p:nvPr/>
        </p:nvSpPr>
        <p:spPr>
          <a:xfrm>
            <a:off x="5272537" y="770668"/>
            <a:ext cx="1646926" cy="523220"/>
          </a:xfrm>
          <a:prstGeom prst="rect">
            <a:avLst/>
          </a:prstGeom>
          <a:noFill/>
        </p:spPr>
        <p:txBody>
          <a:bodyPr wrap="none" rtlCol="0">
            <a:spAutoFit/>
          </a:bodyPr>
          <a:lstStyle/>
          <a:p>
            <a:pPr algn="ctr"/>
            <a:r>
              <a:rPr lang="es-ES" sz="2800" i="1" dirty="0">
                <a:latin typeface="Segoe UI" panose="020B0502040204020203" pitchFamily="34" charset="0"/>
                <a:cs typeface="Segoe UI" panose="020B0502040204020203" pitchFamily="34" charset="0"/>
              </a:rPr>
              <a:t>Ventaneo</a:t>
            </a:r>
          </a:p>
        </p:txBody>
      </p:sp>
    </p:spTree>
    <p:extLst>
      <p:ext uri="{BB962C8B-B14F-4D97-AF65-F5344CB8AC3E}">
        <p14:creationId xmlns:p14="http://schemas.microsoft.com/office/powerpoint/2010/main" val="1188257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áfico 3">
            <a:extLst>
              <a:ext uri="{FF2B5EF4-FFF2-40B4-BE49-F238E27FC236}">
                <a16:creationId xmlns:a16="http://schemas.microsoft.com/office/drawing/2014/main" id="{3237F9F1-F5D8-4B12-AFAD-EF4E85F03C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2135" y="770668"/>
            <a:ext cx="7967730" cy="5975798"/>
          </a:xfrm>
          <a:prstGeom prst="rect">
            <a:avLst/>
          </a:prstGeom>
        </p:spPr>
      </p:pic>
      <p:pic>
        <p:nvPicPr>
          <p:cNvPr id="5" name="Gráfico 4">
            <a:extLst>
              <a:ext uri="{FF2B5EF4-FFF2-40B4-BE49-F238E27FC236}">
                <a16:creationId xmlns:a16="http://schemas.microsoft.com/office/drawing/2014/main" id="{A13840C5-53A7-4004-9EA7-FC68BA65B1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860283" y="770668"/>
            <a:ext cx="7967730" cy="5975797"/>
          </a:xfrm>
          <a:prstGeom prst="rect">
            <a:avLst/>
          </a:prstGeom>
        </p:spPr>
      </p:pic>
      <p:pic>
        <p:nvPicPr>
          <p:cNvPr id="6" name="Gráfico 5">
            <a:extLst>
              <a:ext uri="{FF2B5EF4-FFF2-40B4-BE49-F238E27FC236}">
                <a16:creationId xmlns:a16="http://schemas.microsoft.com/office/drawing/2014/main" id="{36B359F3-3761-4AE1-9A96-28FFF22E95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114283" y="770668"/>
            <a:ext cx="7967729" cy="5975797"/>
          </a:xfrm>
          <a:prstGeom prst="rect">
            <a:avLst/>
          </a:prstGeom>
        </p:spPr>
      </p:pic>
      <p:pic>
        <p:nvPicPr>
          <p:cNvPr id="7" name="Gráfico 6">
            <a:extLst>
              <a:ext uri="{FF2B5EF4-FFF2-40B4-BE49-F238E27FC236}">
                <a16:creationId xmlns:a16="http://schemas.microsoft.com/office/drawing/2014/main" id="{253F0550-2345-40C5-A50E-4C4DE59AC8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114283" y="770668"/>
            <a:ext cx="7967729" cy="5975796"/>
          </a:xfrm>
          <a:prstGeom prst="rect">
            <a:avLst/>
          </a:prstGeom>
        </p:spPr>
      </p:pic>
      <p:pic>
        <p:nvPicPr>
          <p:cNvPr id="8" name="Gráfico 7">
            <a:extLst>
              <a:ext uri="{FF2B5EF4-FFF2-40B4-BE49-F238E27FC236}">
                <a16:creationId xmlns:a16="http://schemas.microsoft.com/office/drawing/2014/main" id="{828515CB-1493-4F1B-826B-61423806DA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925931" y="770667"/>
            <a:ext cx="7967728" cy="5975796"/>
          </a:xfrm>
          <a:prstGeom prst="rect">
            <a:avLst/>
          </a:prstGeom>
        </p:spPr>
      </p:pic>
      <p:sp>
        <p:nvSpPr>
          <p:cNvPr id="2" name="CuadroTexto 1">
            <a:extLst>
              <a:ext uri="{FF2B5EF4-FFF2-40B4-BE49-F238E27FC236}">
                <a16:creationId xmlns:a16="http://schemas.microsoft.com/office/drawing/2014/main" id="{32DD785B-B77C-4125-A9E9-06FD304EA497}"/>
              </a:ext>
            </a:extLst>
          </p:cNvPr>
          <p:cNvSpPr txBox="1"/>
          <p:nvPr/>
        </p:nvSpPr>
        <p:spPr>
          <a:xfrm>
            <a:off x="4674393" y="293614"/>
            <a:ext cx="2843214" cy="954107"/>
          </a:xfrm>
          <a:prstGeom prst="rect">
            <a:avLst/>
          </a:prstGeom>
          <a:noFill/>
        </p:spPr>
        <p:txBody>
          <a:bodyPr wrap="none" rtlCol="0">
            <a:spAutoFit/>
          </a:bodyPr>
          <a:lstStyle/>
          <a:p>
            <a:pPr algn="ctr"/>
            <a:r>
              <a:rPr lang="es-ES" sz="2800" i="1" dirty="0">
                <a:latin typeface="Segoe UI" panose="020B0502040204020203" pitchFamily="34" charset="0"/>
                <a:cs typeface="Segoe UI" panose="020B0502040204020203" pitchFamily="34" charset="0"/>
              </a:rPr>
              <a:t>Análisis Espectral</a:t>
            </a:r>
          </a:p>
          <a:p>
            <a:pPr algn="ctr"/>
            <a:endParaRPr lang="es-ES" sz="2800" i="1" dirty="0">
              <a:latin typeface="Segoe UI" panose="020B0502040204020203" pitchFamily="34" charset="0"/>
              <a:cs typeface="Segoe UI" panose="020B0502040204020203" pitchFamily="34" charset="0"/>
            </a:endParaRPr>
          </a:p>
        </p:txBody>
      </p:sp>
      <p:sp>
        <p:nvSpPr>
          <p:cNvPr id="9" name="Rectángulo 8">
            <a:extLst>
              <a:ext uri="{FF2B5EF4-FFF2-40B4-BE49-F238E27FC236}">
                <a16:creationId xmlns:a16="http://schemas.microsoft.com/office/drawing/2014/main" id="{123DAF83-6726-4F04-9883-051EC4A8E442}"/>
              </a:ext>
            </a:extLst>
          </p:cNvPr>
          <p:cNvSpPr/>
          <p:nvPr/>
        </p:nvSpPr>
        <p:spPr>
          <a:xfrm>
            <a:off x="400171" y="258039"/>
            <a:ext cx="1701749"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Fases</a:t>
            </a:r>
          </a:p>
        </p:txBody>
      </p:sp>
    </p:spTree>
    <p:extLst>
      <p:ext uri="{BB962C8B-B14F-4D97-AF65-F5344CB8AC3E}">
        <p14:creationId xmlns:p14="http://schemas.microsoft.com/office/powerpoint/2010/main" val="2163460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A3FEA927-1DFF-433C-B5F4-A35CB1AE69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532586" y="6440"/>
            <a:ext cx="9126828" cy="6845121"/>
          </a:xfrm>
          <a:prstGeom prst="rect">
            <a:avLst/>
          </a:prstGeom>
        </p:spPr>
      </p:pic>
      <p:pic>
        <p:nvPicPr>
          <p:cNvPr id="9" name="Gráfico 8">
            <a:extLst>
              <a:ext uri="{FF2B5EF4-FFF2-40B4-BE49-F238E27FC236}">
                <a16:creationId xmlns:a16="http://schemas.microsoft.com/office/drawing/2014/main" id="{B6936AB5-C395-4144-B320-5875BDDD4D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32586" y="6440"/>
            <a:ext cx="9126828" cy="6845121"/>
          </a:xfrm>
          <a:prstGeom prst="rect">
            <a:avLst/>
          </a:prstGeom>
        </p:spPr>
      </p:pic>
      <p:pic>
        <p:nvPicPr>
          <p:cNvPr id="10" name="Gráfico 9">
            <a:extLst>
              <a:ext uri="{FF2B5EF4-FFF2-40B4-BE49-F238E27FC236}">
                <a16:creationId xmlns:a16="http://schemas.microsoft.com/office/drawing/2014/main" id="{10DD2E6F-6BEE-44CE-A2BE-C4335E121B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532586" y="6440"/>
            <a:ext cx="9126828" cy="6845121"/>
          </a:xfrm>
          <a:prstGeom prst="rect">
            <a:avLst/>
          </a:prstGeom>
        </p:spPr>
      </p:pic>
      <p:pic>
        <p:nvPicPr>
          <p:cNvPr id="11" name="Gráfico 10">
            <a:extLst>
              <a:ext uri="{FF2B5EF4-FFF2-40B4-BE49-F238E27FC236}">
                <a16:creationId xmlns:a16="http://schemas.microsoft.com/office/drawing/2014/main" id="{775AE4FD-5CFA-408B-8A03-55CC5C04C1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532586" y="6440"/>
            <a:ext cx="9126828" cy="6845121"/>
          </a:xfrm>
          <a:prstGeom prst="rect">
            <a:avLst/>
          </a:prstGeom>
        </p:spPr>
      </p:pic>
      <p:pic>
        <p:nvPicPr>
          <p:cNvPr id="12" name="Gráfico 11">
            <a:extLst>
              <a:ext uri="{FF2B5EF4-FFF2-40B4-BE49-F238E27FC236}">
                <a16:creationId xmlns:a16="http://schemas.microsoft.com/office/drawing/2014/main" id="{87FE623E-0E4D-43E0-9EBD-21DFE51DC7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532586" y="6440"/>
            <a:ext cx="9126828" cy="6845121"/>
          </a:xfrm>
          <a:prstGeom prst="rect">
            <a:avLst/>
          </a:prstGeom>
        </p:spPr>
      </p:pic>
      <p:pic>
        <p:nvPicPr>
          <p:cNvPr id="13" name="Gráfico 12">
            <a:extLst>
              <a:ext uri="{FF2B5EF4-FFF2-40B4-BE49-F238E27FC236}">
                <a16:creationId xmlns:a16="http://schemas.microsoft.com/office/drawing/2014/main" id="{089EE533-5707-4C99-BEC9-60A1A5A538E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32586" y="6440"/>
            <a:ext cx="9126828" cy="6845121"/>
          </a:xfrm>
          <a:prstGeom prst="rect">
            <a:avLst/>
          </a:prstGeom>
        </p:spPr>
      </p:pic>
      <p:pic>
        <p:nvPicPr>
          <p:cNvPr id="14" name="Gráfico 13">
            <a:extLst>
              <a:ext uri="{FF2B5EF4-FFF2-40B4-BE49-F238E27FC236}">
                <a16:creationId xmlns:a16="http://schemas.microsoft.com/office/drawing/2014/main" id="{089CE399-3933-4F1B-A787-4ED2DC0E288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532586" y="-2"/>
            <a:ext cx="9126828" cy="6845121"/>
          </a:xfrm>
          <a:prstGeom prst="rect">
            <a:avLst/>
          </a:prstGeom>
        </p:spPr>
      </p:pic>
      <p:pic>
        <p:nvPicPr>
          <p:cNvPr id="15" name="Gráfico 14">
            <a:extLst>
              <a:ext uri="{FF2B5EF4-FFF2-40B4-BE49-F238E27FC236}">
                <a16:creationId xmlns:a16="http://schemas.microsoft.com/office/drawing/2014/main" id="{AE329927-86A7-44E3-9C5E-EF5165DD860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532586" y="6440"/>
            <a:ext cx="9126828" cy="6845121"/>
          </a:xfrm>
          <a:prstGeom prst="rect">
            <a:avLst/>
          </a:prstGeom>
        </p:spPr>
      </p:pic>
      <p:pic>
        <p:nvPicPr>
          <p:cNvPr id="18" name="Gráfico 17">
            <a:extLst>
              <a:ext uri="{FF2B5EF4-FFF2-40B4-BE49-F238E27FC236}">
                <a16:creationId xmlns:a16="http://schemas.microsoft.com/office/drawing/2014/main" id="{59D2EBF4-7DFD-41E3-B768-AA94DCD10AF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1532586" y="6440"/>
            <a:ext cx="9126828" cy="6845121"/>
          </a:xfrm>
          <a:prstGeom prst="rect">
            <a:avLst/>
          </a:prstGeom>
        </p:spPr>
      </p:pic>
      <p:pic>
        <p:nvPicPr>
          <p:cNvPr id="19" name="Gráfico 18">
            <a:extLst>
              <a:ext uri="{FF2B5EF4-FFF2-40B4-BE49-F238E27FC236}">
                <a16:creationId xmlns:a16="http://schemas.microsoft.com/office/drawing/2014/main" id="{CEA6C959-F21F-42D5-A789-665BF407E32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532586" y="6440"/>
            <a:ext cx="9126828" cy="6845121"/>
          </a:xfrm>
          <a:prstGeom prst="rect">
            <a:avLst/>
          </a:prstGeom>
        </p:spPr>
      </p:pic>
      <p:pic>
        <p:nvPicPr>
          <p:cNvPr id="20" name="Gráfico 19">
            <a:extLst>
              <a:ext uri="{FF2B5EF4-FFF2-40B4-BE49-F238E27FC236}">
                <a16:creationId xmlns:a16="http://schemas.microsoft.com/office/drawing/2014/main" id="{39CA6BAD-0DD6-4387-BFDC-2B47702CE22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1532586" y="6440"/>
            <a:ext cx="9126828" cy="6845121"/>
          </a:xfrm>
          <a:prstGeom prst="rect">
            <a:avLst/>
          </a:prstGeom>
        </p:spPr>
      </p:pic>
      <p:pic>
        <p:nvPicPr>
          <p:cNvPr id="21" name="Gráfico 20">
            <a:extLst>
              <a:ext uri="{FF2B5EF4-FFF2-40B4-BE49-F238E27FC236}">
                <a16:creationId xmlns:a16="http://schemas.microsoft.com/office/drawing/2014/main" id="{27BB2CE7-4EDD-4F75-B5A3-DE826DB749D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532586" y="6440"/>
            <a:ext cx="9126828" cy="6845121"/>
          </a:xfrm>
          <a:prstGeom prst="rect">
            <a:avLst/>
          </a:prstGeom>
        </p:spPr>
      </p:pic>
      <p:pic>
        <p:nvPicPr>
          <p:cNvPr id="4" name="Gráfico 3">
            <a:extLst>
              <a:ext uri="{FF2B5EF4-FFF2-40B4-BE49-F238E27FC236}">
                <a16:creationId xmlns:a16="http://schemas.microsoft.com/office/drawing/2014/main" id="{08DB4AB7-FD94-4C3B-BABE-949AD20D9A1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32586" y="6439"/>
            <a:ext cx="9126828" cy="6845122"/>
          </a:xfrm>
          <a:prstGeom prst="rect">
            <a:avLst/>
          </a:prstGeom>
        </p:spPr>
      </p:pic>
      <p:sp>
        <p:nvSpPr>
          <p:cNvPr id="2" name="CuadroTexto 1">
            <a:extLst>
              <a:ext uri="{FF2B5EF4-FFF2-40B4-BE49-F238E27FC236}">
                <a16:creationId xmlns:a16="http://schemas.microsoft.com/office/drawing/2014/main" id="{32DD785B-B77C-4125-A9E9-06FD304EA497}"/>
              </a:ext>
            </a:extLst>
          </p:cNvPr>
          <p:cNvSpPr txBox="1"/>
          <p:nvPr/>
        </p:nvSpPr>
        <p:spPr>
          <a:xfrm>
            <a:off x="8526701" y="6439"/>
            <a:ext cx="3665299" cy="523220"/>
          </a:xfrm>
          <a:prstGeom prst="rect">
            <a:avLst/>
          </a:prstGeom>
          <a:noFill/>
        </p:spPr>
        <p:txBody>
          <a:bodyPr wrap="none" rtlCol="0">
            <a:spAutoFit/>
          </a:bodyPr>
          <a:lstStyle/>
          <a:p>
            <a:pPr algn="ctr"/>
            <a:r>
              <a:rPr lang="es-AR" sz="2800" i="1" dirty="0">
                <a:latin typeface="Segoe UI" panose="020B0502040204020203" pitchFamily="34" charset="0"/>
                <a:cs typeface="Segoe UI" panose="020B0502040204020203" pitchFamily="34" charset="0"/>
              </a:rPr>
              <a:t>Identificación de notas</a:t>
            </a:r>
            <a:endParaRPr lang="es-ES" sz="2800" i="1" dirty="0">
              <a:latin typeface="Segoe UI" panose="020B0502040204020203" pitchFamily="34" charset="0"/>
              <a:cs typeface="Segoe UI" panose="020B0502040204020203" pitchFamily="34" charset="0"/>
            </a:endParaRPr>
          </a:p>
        </p:txBody>
      </p:sp>
      <p:sp>
        <p:nvSpPr>
          <p:cNvPr id="5" name="Rectángulo 4">
            <a:extLst>
              <a:ext uri="{FF2B5EF4-FFF2-40B4-BE49-F238E27FC236}">
                <a16:creationId xmlns:a16="http://schemas.microsoft.com/office/drawing/2014/main" id="{D4C6D749-0632-4D16-93D6-6969DC4FF0A5}"/>
              </a:ext>
            </a:extLst>
          </p:cNvPr>
          <p:cNvSpPr/>
          <p:nvPr/>
        </p:nvSpPr>
        <p:spPr>
          <a:xfrm>
            <a:off x="400171" y="258039"/>
            <a:ext cx="1701749"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Fases</a:t>
            </a:r>
          </a:p>
        </p:txBody>
      </p:sp>
    </p:spTree>
    <p:extLst>
      <p:ext uri="{BB962C8B-B14F-4D97-AF65-F5344CB8AC3E}">
        <p14:creationId xmlns:p14="http://schemas.microsoft.com/office/powerpoint/2010/main" val="39042635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8"/>
                                        </p:tgtEl>
                                      </p:cBhvr>
                                    </p:animEffect>
                                    <p:set>
                                      <p:cBhvr>
                                        <p:cTn id="15" dur="1" fill="hold">
                                          <p:stCondLst>
                                            <p:cond delay="249"/>
                                          </p:stCondLst>
                                        </p:cTn>
                                        <p:tgtEl>
                                          <p:spTgt spid="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8" fill="hold" nodeType="clickEffect">
                                  <p:stCondLst>
                                    <p:cond delay="0"/>
                                  </p:stCondLst>
                                  <p:childTnLst>
                                    <p:anim calcmode="lin" valueType="num">
                                      <p:cBhvr additive="base">
                                        <p:cTn id="22" dur="500"/>
                                        <p:tgtEl>
                                          <p:spTgt spid="9"/>
                                        </p:tgtEl>
                                        <p:attrNameLst>
                                          <p:attrName>ppt_x</p:attrName>
                                        </p:attrNameLst>
                                      </p:cBhvr>
                                      <p:tavLst>
                                        <p:tav tm="0">
                                          <p:val>
                                            <p:strVal val="ppt_x"/>
                                          </p:val>
                                        </p:tav>
                                        <p:tav tm="100000">
                                          <p:val>
                                            <p:strVal val="0-ppt_w/2"/>
                                          </p:val>
                                        </p:tav>
                                      </p:tavLst>
                                    </p:anim>
                                    <p:anim calcmode="lin" valueType="num">
                                      <p:cBhvr additive="base">
                                        <p:cTn id="23" dur="500"/>
                                        <p:tgtEl>
                                          <p:spTgt spid="9"/>
                                        </p:tgtEl>
                                        <p:attrNameLst>
                                          <p:attrName>ppt_y</p:attrName>
                                        </p:attrNameLst>
                                      </p:cBhvr>
                                      <p:tavLst>
                                        <p:tav tm="0">
                                          <p:val>
                                            <p:strVal val="ppt_y"/>
                                          </p:val>
                                        </p:tav>
                                        <p:tav tm="100000">
                                          <p:val>
                                            <p:strVal val="ppt_y"/>
                                          </p:val>
                                        </p:tav>
                                      </p:tavLst>
                                    </p:anim>
                                    <p:set>
                                      <p:cBhvr>
                                        <p:cTn id="24" dur="1" fill="hold">
                                          <p:stCondLst>
                                            <p:cond delay="499"/>
                                          </p:stCondLst>
                                        </p:cTn>
                                        <p:tgtEl>
                                          <p:spTgt spid="9"/>
                                        </p:tgtEl>
                                        <p:attrNameLst>
                                          <p:attrName>style.visibility</p:attrName>
                                        </p:attrNameLst>
                                      </p:cBhvr>
                                      <p:to>
                                        <p:strVal val="hidden"/>
                                      </p:to>
                                    </p:set>
                                  </p:childTnLst>
                                </p:cTn>
                              </p:par>
                              <p:par>
                                <p:cTn id="25" presetID="2" presetClass="entr" presetSubtype="2"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250"/>
                                        <p:tgtEl>
                                          <p:spTgt spid="11"/>
                                        </p:tgtEl>
                                      </p:cBhvr>
                                    </p:animEffect>
                                    <p:set>
                                      <p:cBhvr>
                                        <p:cTn id="41" dur="1" fill="hold">
                                          <p:stCondLst>
                                            <p:cond delay="249"/>
                                          </p:stCondLst>
                                        </p:cTn>
                                        <p:tgtEl>
                                          <p:spTgt spid="11"/>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xit" presetSubtype="32" fill="hold" nodeType="clickEffect">
                                  <p:stCondLst>
                                    <p:cond delay="0"/>
                                  </p:stCondLst>
                                  <p:childTnLst>
                                    <p:anim calcmode="lin" valueType="num">
                                      <p:cBhvr>
                                        <p:cTn id="48" dur="500"/>
                                        <p:tgtEl>
                                          <p:spTgt spid="13"/>
                                        </p:tgtEl>
                                        <p:attrNameLst>
                                          <p:attrName>ppt_w</p:attrName>
                                        </p:attrNameLst>
                                      </p:cBhvr>
                                      <p:tavLst>
                                        <p:tav tm="0">
                                          <p:val>
                                            <p:strVal val="ppt_w"/>
                                          </p:val>
                                        </p:tav>
                                        <p:tav tm="100000">
                                          <p:val>
                                            <p:fltVal val="0"/>
                                          </p:val>
                                        </p:tav>
                                      </p:tavLst>
                                    </p:anim>
                                    <p:anim calcmode="lin" valueType="num">
                                      <p:cBhvr>
                                        <p:cTn id="49" dur="500"/>
                                        <p:tgtEl>
                                          <p:spTgt spid="13"/>
                                        </p:tgtEl>
                                        <p:attrNameLst>
                                          <p:attrName>ppt_h</p:attrName>
                                        </p:attrNameLst>
                                      </p:cBhvr>
                                      <p:tavLst>
                                        <p:tav tm="0">
                                          <p:val>
                                            <p:strVal val="ppt_h"/>
                                          </p:val>
                                        </p:tav>
                                        <p:tav tm="100000">
                                          <p:val>
                                            <p:fltVal val="0"/>
                                          </p:val>
                                        </p:tav>
                                      </p:tavLst>
                                    </p:anim>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250"/>
                                        <p:tgtEl>
                                          <p:spTgt spid="12"/>
                                        </p:tgtEl>
                                      </p:cBhvr>
                                    </p:animEffect>
                                    <p:set>
                                      <p:cBhvr>
                                        <p:cTn id="67" dur="1" fill="hold">
                                          <p:stCondLst>
                                            <p:cond delay="249"/>
                                          </p:stCondLst>
                                        </p:cTn>
                                        <p:tgtEl>
                                          <p:spTgt spid="12"/>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xit" presetSubtype="8" fill="hold" nodeType="clickEffect">
                                  <p:stCondLst>
                                    <p:cond delay="0"/>
                                  </p:stCondLst>
                                  <p:childTnLst>
                                    <p:anim calcmode="lin" valueType="num">
                                      <p:cBhvr additive="base">
                                        <p:cTn id="74" dur="500"/>
                                        <p:tgtEl>
                                          <p:spTgt spid="14"/>
                                        </p:tgtEl>
                                        <p:attrNameLst>
                                          <p:attrName>ppt_x</p:attrName>
                                        </p:attrNameLst>
                                      </p:cBhvr>
                                      <p:tavLst>
                                        <p:tav tm="0">
                                          <p:val>
                                            <p:strVal val="ppt_x"/>
                                          </p:val>
                                        </p:tav>
                                        <p:tav tm="100000">
                                          <p:val>
                                            <p:strVal val="0-ppt_w/2"/>
                                          </p:val>
                                        </p:tav>
                                      </p:tavLst>
                                    </p:anim>
                                    <p:anim calcmode="lin" valueType="num">
                                      <p:cBhvr additive="base">
                                        <p:cTn id="75" dur="500"/>
                                        <p:tgtEl>
                                          <p:spTgt spid="14"/>
                                        </p:tgtEl>
                                        <p:attrNameLst>
                                          <p:attrName>ppt_y</p:attrName>
                                        </p:attrNameLst>
                                      </p:cBhvr>
                                      <p:tavLst>
                                        <p:tav tm="0">
                                          <p:val>
                                            <p:strVal val="ppt_y"/>
                                          </p:val>
                                        </p:tav>
                                        <p:tav tm="100000">
                                          <p:val>
                                            <p:strVal val="ppt_y"/>
                                          </p:val>
                                        </p:tav>
                                      </p:tavLst>
                                    </p:anim>
                                    <p:set>
                                      <p:cBhvr>
                                        <p:cTn id="76" dur="1" fill="hold">
                                          <p:stCondLst>
                                            <p:cond delay="499"/>
                                          </p:stCondLst>
                                        </p:cTn>
                                        <p:tgtEl>
                                          <p:spTgt spid="14"/>
                                        </p:tgtEl>
                                        <p:attrNameLst>
                                          <p:attrName>style.visibility</p:attrName>
                                        </p:attrNameLst>
                                      </p:cBhvr>
                                      <p:to>
                                        <p:strVal val="hidden"/>
                                      </p:to>
                                    </p:set>
                                  </p:childTnLst>
                                </p:cTn>
                              </p:par>
                              <p:par>
                                <p:cTn id="77" presetID="2" presetClass="entr" presetSubtype="2" fill="hold" nodeType="with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1+#ppt_w/2"/>
                                          </p:val>
                                        </p:tav>
                                        <p:tav tm="100000">
                                          <p:val>
                                            <p:strVal val="#ppt_x"/>
                                          </p:val>
                                        </p:tav>
                                      </p:tavLst>
                                    </p:anim>
                                    <p:anim calcmode="lin" valueType="num">
                                      <p:cBhvr additive="base">
                                        <p:cTn id="8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15"/>
                                        </p:tgtEl>
                                      </p:cBhvr>
                                    </p:animEffect>
                                    <p:set>
                                      <p:cBhvr>
                                        <p:cTn id="85" dur="1" fill="hold">
                                          <p:stCondLst>
                                            <p:cond delay="499"/>
                                          </p:stCondLst>
                                        </p:cTn>
                                        <p:tgtEl>
                                          <p:spTgt spid="15"/>
                                        </p:tgtEl>
                                        <p:attrNameLst>
                                          <p:attrName>style.visibility</p:attrName>
                                        </p:attrNameLst>
                                      </p:cBhvr>
                                      <p:to>
                                        <p:strVal val="hidden"/>
                                      </p:to>
                                    </p:set>
                                  </p:childTnLst>
                                </p:cTn>
                              </p:par>
                              <p:par>
                                <p:cTn id="86" presetID="10" presetClass="entr" presetSubtype="0" fill="hold"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250"/>
                                        <p:tgtEl>
                                          <p:spTgt spid="18"/>
                                        </p:tgtEl>
                                      </p:cBhvr>
                                    </p:animEffect>
                                    <p:set>
                                      <p:cBhvr>
                                        <p:cTn id="93" dur="1" fill="hold">
                                          <p:stCondLst>
                                            <p:cond delay="249"/>
                                          </p:stCondLst>
                                        </p:cTn>
                                        <p:tgtEl>
                                          <p:spTgt spid="18"/>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fade">
                                      <p:cBhvr>
                                        <p:cTn id="96" dur="500"/>
                                        <p:tgtEl>
                                          <p:spTgt spid="19"/>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9"/>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0"/>
                                        </p:tgtEl>
                                        <p:attrNameLst>
                                          <p:attrName>style.visibility</p:attrName>
                                        </p:attrNameLst>
                                      </p:cBhvr>
                                      <p:to>
                                        <p:strVal val="hidden"/>
                                      </p:to>
                                    </p:set>
                                  </p:childTnLst>
                                </p:cTn>
                              </p:par>
                              <p:par>
                                <p:cTn id="107" presetID="1" presetClass="entr" presetSubtype="0" fill="hold" nodeType="withEffect">
                                  <p:stCondLst>
                                    <p:cond delay="0"/>
                                  </p:stCondLst>
                                  <p:childTnLst>
                                    <p:set>
                                      <p:cBhvr>
                                        <p:cTn id="10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E3F9B49-91F0-458F-9C53-8061821195D7}"/>
              </a:ext>
            </a:extLst>
          </p:cNvPr>
          <p:cNvSpPr/>
          <p:nvPr/>
        </p:nvSpPr>
        <p:spPr>
          <a:xfrm>
            <a:off x="4690559" y="78017"/>
            <a:ext cx="2810899"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Muestras</a:t>
            </a: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3" name="rec0_8">
            <a:hlinkClick r:id="" action="ppaction://media"/>
            <a:extLst>
              <a:ext uri="{FF2B5EF4-FFF2-40B4-BE49-F238E27FC236}">
                <a16:creationId xmlns:a16="http://schemas.microsoft.com/office/drawing/2014/main" id="{FAC66D4D-708C-408D-87A8-08FB09EDD27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061585" y="4182447"/>
            <a:ext cx="609600" cy="609600"/>
          </a:xfrm>
          <a:prstGeom prst="rect">
            <a:avLst/>
          </a:prstGeom>
        </p:spPr>
      </p:pic>
      <p:pic>
        <p:nvPicPr>
          <p:cNvPr id="4" name="rec0_8_midi">
            <a:hlinkClick r:id="" action="ppaction://media"/>
            <a:extLst>
              <a:ext uri="{FF2B5EF4-FFF2-40B4-BE49-F238E27FC236}">
                <a16:creationId xmlns:a16="http://schemas.microsoft.com/office/drawing/2014/main" id="{CD0964F1-0060-4FD5-9A65-CA24D715D63D}"/>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061585" y="2547774"/>
            <a:ext cx="609600" cy="609600"/>
          </a:xfrm>
          <a:prstGeom prst="rect">
            <a:avLst/>
          </a:prstGeom>
        </p:spPr>
      </p:pic>
      <p:sp>
        <p:nvSpPr>
          <p:cNvPr id="5" name="CuadroTexto 4">
            <a:extLst>
              <a:ext uri="{FF2B5EF4-FFF2-40B4-BE49-F238E27FC236}">
                <a16:creationId xmlns:a16="http://schemas.microsoft.com/office/drawing/2014/main" id="{BCC9CA81-191C-4884-9780-19AC83A91E16}"/>
              </a:ext>
            </a:extLst>
          </p:cNvPr>
          <p:cNvSpPr txBox="1"/>
          <p:nvPr/>
        </p:nvSpPr>
        <p:spPr>
          <a:xfrm>
            <a:off x="1497539" y="1946487"/>
            <a:ext cx="3737690" cy="461665"/>
          </a:xfrm>
          <a:prstGeom prst="rect">
            <a:avLst/>
          </a:prstGeom>
          <a:noFill/>
        </p:spPr>
        <p:txBody>
          <a:bodyPr wrap="none" rtlCol="0">
            <a:spAutoFit/>
          </a:bodyPr>
          <a:lstStyle/>
          <a:p>
            <a:r>
              <a:rPr lang="es-ES" sz="2400" dirty="0">
                <a:latin typeface="Segoe UI" panose="020B0502040204020203" pitchFamily="34" charset="0"/>
                <a:cs typeface="Segoe UI" panose="020B0502040204020203" pitchFamily="34" charset="0"/>
              </a:rPr>
              <a:t>MIDI original (Sintetizado)</a:t>
            </a:r>
          </a:p>
        </p:txBody>
      </p:sp>
      <p:sp>
        <p:nvSpPr>
          <p:cNvPr id="6" name="CuadroTexto 5">
            <a:extLst>
              <a:ext uri="{FF2B5EF4-FFF2-40B4-BE49-F238E27FC236}">
                <a16:creationId xmlns:a16="http://schemas.microsoft.com/office/drawing/2014/main" id="{63BB0728-CC4E-482D-B95E-B75093917595}"/>
              </a:ext>
            </a:extLst>
          </p:cNvPr>
          <p:cNvSpPr txBox="1"/>
          <p:nvPr/>
        </p:nvSpPr>
        <p:spPr>
          <a:xfrm>
            <a:off x="1584102" y="3720782"/>
            <a:ext cx="3564566" cy="461665"/>
          </a:xfrm>
          <a:prstGeom prst="rect">
            <a:avLst/>
          </a:prstGeom>
          <a:noFill/>
        </p:spPr>
        <p:txBody>
          <a:bodyPr wrap="none" rtlCol="0">
            <a:spAutoFit/>
          </a:bodyPr>
          <a:lstStyle/>
          <a:p>
            <a:r>
              <a:rPr lang="es-ES" sz="2400" dirty="0">
                <a:latin typeface="Segoe UI" panose="020B0502040204020203" pitchFamily="34" charset="0"/>
                <a:cs typeface="Segoe UI" panose="020B0502040204020203" pitchFamily="34" charset="0"/>
              </a:rPr>
              <a:t>MIDI ICARA (Sintetizado)</a:t>
            </a:r>
          </a:p>
        </p:txBody>
      </p:sp>
      <p:sp>
        <p:nvSpPr>
          <p:cNvPr id="7" name="CuadroTexto 6">
            <a:extLst>
              <a:ext uri="{FF2B5EF4-FFF2-40B4-BE49-F238E27FC236}">
                <a16:creationId xmlns:a16="http://schemas.microsoft.com/office/drawing/2014/main" id="{99DA58F8-61C5-46EE-A40B-9272A284205E}"/>
              </a:ext>
            </a:extLst>
          </p:cNvPr>
          <p:cNvSpPr txBox="1"/>
          <p:nvPr/>
        </p:nvSpPr>
        <p:spPr>
          <a:xfrm>
            <a:off x="1227530" y="1140969"/>
            <a:ext cx="4277709" cy="461665"/>
          </a:xfrm>
          <a:prstGeom prst="rect">
            <a:avLst/>
          </a:prstGeom>
          <a:noFill/>
        </p:spPr>
        <p:txBody>
          <a:bodyPr wrap="none" rtlCol="0">
            <a:spAutoFit/>
          </a:bodyPr>
          <a:lstStyle/>
          <a:p>
            <a:r>
              <a:rPr lang="es-ES" sz="2400" b="1" dirty="0" err="1">
                <a:latin typeface="Segoe UI" panose="020B0502040204020203" pitchFamily="34" charset="0"/>
                <a:cs typeface="Segoe UI" panose="020B0502040204020203" pitchFamily="34" charset="0"/>
              </a:rPr>
              <a:t>Divenire</a:t>
            </a:r>
            <a:r>
              <a:rPr lang="es-ES" sz="2400" b="1" dirty="0">
                <a:latin typeface="Segoe UI" panose="020B0502040204020203" pitchFamily="34" charset="0"/>
                <a:cs typeface="Segoe UI" panose="020B0502040204020203" pitchFamily="34" charset="0"/>
              </a:rPr>
              <a:t> – Ludovico </a:t>
            </a:r>
            <a:r>
              <a:rPr lang="es-ES" sz="2400" b="1" dirty="0" err="1">
                <a:latin typeface="Segoe UI" panose="020B0502040204020203" pitchFamily="34" charset="0"/>
                <a:cs typeface="Segoe UI" panose="020B0502040204020203" pitchFamily="34" charset="0"/>
              </a:rPr>
              <a:t>Eunaudi</a:t>
            </a:r>
            <a:endParaRPr lang="es-ES" sz="2400" b="1" dirty="0">
              <a:latin typeface="Segoe UI" panose="020B0502040204020203" pitchFamily="34" charset="0"/>
              <a:cs typeface="Segoe UI" panose="020B0502040204020203" pitchFamily="34" charset="0"/>
            </a:endParaRPr>
          </a:p>
        </p:txBody>
      </p:sp>
      <p:sp>
        <p:nvSpPr>
          <p:cNvPr id="8" name="CuadroTexto 7">
            <a:extLst>
              <a:ext uri="{FF2B5EF4-FFF2-40B4-BE49-F238E27FC236}">
                <a16:creationId xmlns:a16="http://schemas.microsoft.com/office/drawing/2014/main" id="{AC3C7DA2-17E9-4CE6-8D03-9B853FD23CCF}"/>
              </a:ext>
            </a:extLst>
          </p:cNvPr>
          <p:cNvSpPr txBox="1"/>
          <p:nvPr/>
        </p:nvSpPr>
        <p:spPr>
          <a:xfrm>
            <a:off x="8098818" y="1946486"/>
            <a:ext cx="2159566" cy="461665"/>
          </a:xfrm>
          <a:prstGeom prst="rect">
            <a:avLst/>
          </a:prstGeom>
          <a:noFill/>
        </p:spPr>
        <p:txBody>
          <a:bodyPr wrap="none" rtlCol="0">
            <a:spAutoFit/>
          </a:bodyPr>
          <a:lstStyle/>
          <a:p>
            <a:r>
              <a:rPr lang="es-ES" sz="2400" dirty="0">
                <a:latin typeface="Segoe UI" panose="020B0502040204020203" pitchFamily="34" charset="0"/>
                <a:cs typeface="Segoe UI" panose="020B0502040204020203" pitchFamily="34" charset="0"/>
              </a:rPr>
              <a:t>Audio Original</a:t>
            </a:r>
          </a:p>
        </p:txBody>
      </p:sp>
      <p:sp>
        <p:nvSpPr>
          <p:cNvPr id="9" name="CuadroTexto 8">
            <a:extLst>
              <a:ext uri="{FF2B5EF4-FFF2-40B4-BE49-F238E27FC236}">
                <a16:creationId xmlns:a16="http://schemas.microsoft.com/office/drawing/2014/main" id="{C1EE41A7-4FCB-4233-8F6D-5A3640051935}"/>
              </a:ext>
            </a:extLst>
          </p:cNvPr>
          <p:cNvSpPr txBox="1"/>
          <p:nvPr/>
        </p:nvSpPr>
        <p:spPr>
          <a:xfrm>
            <a:off x="7396319" y="3720782"/>
            <a:ext cx="3692806" cy="461665"/>
          </a:xfrm>
          <a:prstGeom prst="rect">
            <a:avLst/>
          </a:prstGeom>
          <a:noFill/>
        </p:spPr>
        <p:txBody>
          <a:bodyPr wrap="none" rtlCol="0">
            <a:spAutoFit/>
          </a:bodyPr>
          <a:lstStyle/>
          <a:p>
            <a:r>
              <a:rPr lang="es-ES" sz="2400" dirty="0">
                <a:latin typeface="Segoe UI" panose="020B0502040204020203" pitchFamily="34" charset="0"/>
                <a:cs typeface="Segoe UI" panose="020B0502040204020203" pitchFamily="34" charset="0"/>
              </a:rPr>
              <a:t>MIDI ICARA (Sintetizado)</a:t>
            </a:r>
            <a:r>
              <a:rPr lang="es-ES" sz="2400" b="1" dirty="0">
                <a:solidFill>
                  <a:srgbClr val="FF0000"/>
                </a:solidFill>
                <a:latin typeface="Segoe UI" panose="020B0502040204020203" pitchFamily="34" charset="0"/>
                <a:cs typeface="Segoe UI" panose="020B0502040204020203" pitchFamily="34" charset="0"/>
              </a:rPr>
              <a:t>*</a:t>
            </a:r>
          </a:p>
        </p:txBody>
      </p:sp>
      <p:sp>
        <p:nvSpPr>
          <p:cNvPr id="10" name="CuadroTexto 9">
            <a:extLst>
              <a:ext uri="{FF2B5EF4-FFF2-40B4-BE49-F238E27FC236}">
                <a16:creationId xmlns:a16="http://schemas.microsoft.com/office/drawing/2014/main" id="{2AAB01D2-9234-4894-A084-61CD5CE4E1D7}"/>
              </a:ext>
            </a:extLst>
          </p:cNvPr>
          <p:cNvSpPr txBox="1"/>
          <p:nvPr/>
        </p:nvSpPr>
        <p:spPr>
          <a:xfrm>
            <a:off x="7840735" y="1140968"/>
            <a:ext cx="2675732" cy="461665"/>
          </a:xfrm>
          <a:prstGeom prst="rect">
            <a:avLst/>
          </a:prstGeom>
          <a:noFill/>
        </p:spPr>
        <p:txBody>
          <a:bodyPr wrap="none" rtlCol="0">
            <a:spAutoFit/>
          </a:bodyPr>
          <a:lstStyle/>
          <a:p>
            <a:r>
              <a:rPr lang="es-ES" sz="2400" b="1" dirty="0" err="1">
                <a:latin typeface="Segoe UI" panose="020B0502040204020203" pitchFamily="34" charset="0"/>
                <a:cs typeface="Segoe UI" panose="020B0502040204020203" pitchFamily="34" charset="0"/>
              </a:rPr>
              <a:t>Mision</a:t>
            </a:r>
            <a:r>
              <a:rPr lang="es-ES" sz="2400" b="1" dirty="0">
                <a:latin typeface="Segoe UI" panose="020B0502040204020203" pitchFamily="34" charset="0"/>
                <a:cs typeface="Segoe UI" panose="020B0502040204020203" pitchFamily="34" charset="0"/>
              </a:rPr>
              <a:t> Imposible</a:t>
            </a:r>
          </a:p>
        </p:txBody>
      </p:sp>
      <p:pic>
        <p:nvPicPr>
          <p:cNvPr id="11" name="mision_imposible_grave">
            <a:hlinkClick r:id="" action="ppaction://media"/>
            <a:extLst>
              <a:ext uri="{FF2B5EF4-FFF2-40B4-BE49-F238E27FC236}">
                <a16:creationId xmlns:a16="http://schemas.microsoft.com/office/drawing/2014/main" id="{EF2B4A67-6017-4399-B159-19175A60DDF9}"/>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873801" y="4182447"/>
            <a:ext cx="609600" cy="609600"/>
          </a:xfrm>
          <a:prstGeom prst="rect">
            <a:avLst/>
          </a:prstGeom>
        </p:spPr>
      </p:pic>
      <p:pic>
        <p:nvPicPr>
          <p:cNvPr id="12" name="Mision Imposible - L7">
            <a:hlinkClick r:id="" action="ppaction://media"/>
            <a:extLst>
              <a:ext uri="{FF2B5EF4-FFF2-40B4-BE49-F238E27FC236}">
                <a16:creationId xmlns:a16="http://schemas.microsoft.com/office/drawing/2014/main" id="{D5CBB867-C0BD-4514-B884-39C509167C25}"/>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8873801" y="2547774"/>
            <a:ext cx="609600" cy="609600"/>
          </a:xfrm>
          <a:prstGeom prst="rect">
            <a:avLst/>
          </a:prstGeom>
        </p:spPr>
      </p:pic>
      <p:sp>
        <p:nvSpPr>
          <p:cNvPr id="13" name="CuadroTexto 12">
            <a:extLst>
              <a:ext uri="{FF2B5EF4-FFF2-40B4-BE49-F238E27FC236}">
                <a16:creationId xmlns:a16="http://schemas.microsoft.com/office/drawing/2014/main" id="{2BE6A5C6-B6AF-4FE9-9FBC-04E7A61E4486}"/>
              </a:ext>
            </a:extLst>
          </p:cNvPr>
          <p:cNvSpPr txBox="1"/>
          <p:nvPr/>
        </p:nvSpPr>
        <p:spPr>
          <a:xfrm>
            <a:off x="4323329" y="6226427"/>
            <a:ext cx="7550978" cy="369332"/>
          </a:xfrm>
          <a:prstGeom prst="rect">
            <a:avLst/>
          </a:prstGeom>
          <a:noFill/>
        </p:spPr>
        <p:txBody>
          <a:bodyPr wrap="none" rtlCol="0">
            <a:spAutoFit/>
          </a:bodyPr>
          <a:lstStyle/>
          <a:p>
            <a:r>
              <a:rPr lang="es-ES" b="1" dirty="0">
                <a:solidFill>
                  <a:srgbClr val="FF0000"/>
                </a:solidFill>
                <a:latin typeface="Segoe UI" panose="020B0502040204020203" pitchFamily="34" charset="0"/>
                <a:cs typeface="Segoe UI" panose="020B0502040204020203" pitchFamily="34" charset="0"/>
              </a:rPr>
              <a:t>*</a:t>
            </a:r>
            <a:r>
              <a:rPr lang="es-ES" dirty="0">
                <a:latin typeface="Segoe UI" panose="020B0502040204020203" pitchFamily="34" charset="0"/>
                <a:cs typeface="Segoe UI" panose="020B0502040204020203" pitchFamily="34" charset="0"/>
              </a:rPr>
              <a:t> Nota: Se desplazó al MIDI dos octavas más graves antes de sintetizarlo.</a:t>
            </a:r>
          </a:p>
        </p:txBody>
      </p:sp>
    </p:spTree>
    <p:extLst>
      <p:ext uri="{BB962C8B-B14F-4D97-AF65-F5344CB8AC3E}">
        <p14:creationId xmlns:p14="http://schemas.microsoft.com/office/powerpoint/2010/main" val="317676659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7" fill="hold"/>
                                        <p:tgtEl>
                                          <p:spTgt spid="4"/>
                                        </p:tgtEl>
                                      </p:cBhvr>
                                    </p:cmd>
                                  </p:childTnLst>
                                </p:cTn>
                              </p:par>
                            </p:childTnLst>
                          </p:cTn>
                        </p:par>
                      </p:childTnLst>
                    </p:cTn>
                  </p:par>
                </p:childTnLst>
              </p:cTn>
              <p:nextCondLst>
                <p:cond evt="onClick" delay="0">
                  <p:tgtEl>
                    <p:spTgt spid="4"/>
                  </p:tgtEl>
                </p:cond>
              </p:nextCondLst>
            </p:seq>
            <p:audio>
              <p:cMediaNode vol="2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000" fill="hold"/>
                                        <p:tgtEl>
                                          <p:spTgt spid="12"/>
                                        </p:tgtEl>
                                      </p:cBhvr>
                                    </p:cmd>
                                  </p:childTnLst>
                                </p:cTn>
                              </p:par>
                            </p:childTnLst>
                          </p:cTn>
                        </p:par>
                      </p:childTnLst>
                    </p:cTn>
                  </p:par>
                </p:childTnLst>
              </p:cTn>
              <p:nextCondLst>
                <p:cond evt="onClick" delay="0">
                  <p:tgtEl>
                    <p:spTgt spid="12"/>
                  </p:tgtEl>
                </p:cond>
              </p:nextCondLst>
            </p:seq>
            <p:audio>
              <p:cMediaNode vol="20000">
                <p:cTn id="13" fill="hold" display="0">
                  <p:stCondLst>
                    <p:cond delay="indefinite"/>
                  </p:stCondLst>
                  <p:endCondLst>
                    <p:cond evt="onStopAudio" delay="0">
                      <p:tgtEl>
                        <p:sldTgt/>
                      </p:tgtEl>
                    </p:cond>
                  </p:endCondLst>
                </p:cTn>
                <p:tgtEl>
                  <p:spTgt spid="12"/>
                </p:tgtEl>
              </p:cMediaNode>
            </p:audi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446" fill="hold"/>
                                        <p:tgtEl>
                                          <p:spTgt spid="3"/>
                                        </p:tgtEl>
                                      </p:cBhvr>
                                    </p:cmd>
                                  </p:childTnLst>
                                </p:cTn>
                              </p:par>
                            </p:childTnLst>
                          </p:cTn>
                        </p:par>
                      </p:childTnLst>
                    </p:cTn>
                  </p:par>
                </p:childTnLst>
              </p:cTn>
              <p:nextCondLst>
                <p:cond evt="onClick" delay="0">
                  <p:tgtEl>
                    <p:spTgt spid="3"/>
                  </p:tgtEl>
                </p:cond>
              </p:nextCondLst>
            </p:seq>
            <p:audio>
              <p:cMediaNode vol="20000">
                <p:cTn id="19" fill="hold" display="0">
                  <p:stCondLst>
                    <p:cond delay="indefinite"/>
                  </p:stCondLst>
                  <p:endCondLst>
                    <p:cond evt="onStopAudio" delay="0">
                      <p:tgtEl>
                        <p:sldTgt/>
                      </p:tgtEl>
                    </p:cond>
                  </p:endCondLst>
                </p:cTn>
                <p:tgtEl>
                  <p:spTgt spid="3"/>
                </p:tgtEl>
              </p:cMediaNode>
            </p:audi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9598" fill="hold"/>
                                        <p:tgtEl>
                                          <p:spTgt spid="11"/>
                                        </p:tgtEl>
                                      </p:cBhvr>
                                    </p:cmd>
                                  </p:childTnLst>
                                </p:cTn>
                              </p:par>
                            </p:childTnLst>
                          </p:cTn>
                        </p:par>
                      </p:childTnLst>
                    </p:cTn>
                  </p:par>
                </p:childTnLst>
              </p:cTn>
              <p:nextCondLst>
                <p:cond evt="onClick" delay="0">
                  <p:tgtEl>
                    <p:spTgt spid="11"/>
                  </p:tgtEl>
                </p:cond>
              </p:nextCondLst>
            </p:seq>
            <p:audio>
              <p:cMediaNode vol="20000">
                <p:cTn id="25"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B891C242-4CAB-49E0-98C6-246E53527A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0461" y="414161"/>
            <a:ext cx="8487762" cy="6365822"/>
          </a:xfrm>
          <a:prstGeom prst="rect">
            <a:avLst/>
          </a:prstGeom>
        </p:spPr>
      </p:pic>
      <p:pic>
        <p:nvPicPr>
          <p:cNvPr id="11" name="Gráfico 10">
            <a:extLst>
              <a:ext uri="{FF2B5EF4-FFF2-40B4-BE49-F238E27FC236}">
                <a16:creationId xmlns:a16="http://schemas.microsoft.com/office/drawing/2014/main" id="{FB6E0409-CA2C-4E15-81CD-F48F4AFA4C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220461" y="414160"/>
            <a:ext cx="8487762" cy="6365821"/>
          </a:xfrm>
          <a:prstGeom prst="rect">
            <a:avLst/>
          </a:prstGeom>
        </p:spPr>
      </p:pic>
      <mc:AlternateContent xmlns:mc="http://schemas.openxmlformats.org/markup-compatibility/2006" xmlns:a14="http://schemas.microsoft.com/office/drawing/2010/main">
        <mc:Choice Requires="a14">
          <p:sp>
            <p:nvSpPr>
              <p:cNvPr id="9" name="Rectángulo 8"/>
              <p:cNvSpPr/>
              <p:nvPr/>
            </p:nvSpPr>
            <p:spPr>
              <a:xfrm>
                <a:off x="6885314" y="3232613"/>
                <a:ext cx="5056962" cy="728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𝐸𝑟𝑟𝑜𝑟</m:t>
                      </m:r>
                      <m:r>
                        <a:rPr lang="en-US" sz="2000" b="0" i="0">
                          <a:latin typeface="Cambria Math" panose="02040503050406030204" pitchFamily="18" charset="0"/>
                        </a:rPr>
                        <m:t>=</m:t>
                      </m:r>
                      <m:f>
                        <m:fPr>
                          <m:ctrlPr>
                            <a:rPr lang="en-US" sz="2000" i="1">
                              <a:latin typeface="Cambria Math" panose="02040503050406030204" pitchFamily="18" charset="0"/>
                            </a:rPr>
                          </m:ctrlPr>
                        </m:fPr>
                        <m:num>
                          <m:r>
                            <a:rPr lang="en-US" sz="2000" b="0" i="1">
                              <a:latin typeface="Cambria Math" panose="02040503050406030204" pitchFamily="18" charset="0"/>
                            </a:rPr>
                            <m:t>𝛼</m:t>
                          </m:r>
                          <m:r>
                            <a:rPr lang="en-US" sz="2000" b="0" i="0">
                              <a:latin typeface="Cambria Math" panose="02040503050406030204" pitchFamily="18" charset="0"/>
                            </a:rPr>
                            <m:t>∗</m:t>
                          </m:r>
                          <m:r>
                            <a:rPr lang="en-US" sz="2000" b="0" i="1">
                              <a:latin typeface="Cambria Math" panose="02040503050406030204" pitchFamily="18" charset="0"/>
                            </a:rPr>
                            <m:t>𝐸𝐹𝑃</m:t>
                          </m:r>
                          <m:r>
                            <a:rPr lang="en-US" sz="2000" b="0" i="0">
                              <a:latin typeface="Cambria Math" panose="02040503050406030204" pitchFamily="18" charset="0"/>
                            </a:rPr>
                            <m:t>+</m:t>
                          </m:r>
                          <m:r>
                            <a:rPr lang="en-US" sz="2000" b="0" i="1">
                              <a:latin typeface="Cambria Math" panose="02040503050406030204" pitchFamily="18" charset="0"/>
                            </a:rPr>
                            <m:t>𝛽</m:t>
                          </m:r>
                          <m:r>
                            <a:rPr lang="en-US" sz="2000" b="0" i="0">
                              <a:latin typeface="Cambria Math" panose="02040503050406030204" pitchFamily="18" charset="0"/>
                            </a:rPr>
                            <m:t>∗</m:t>
                          </m:r>
                          <m:r>
                            <a:rPr lang="en-US" sz="2000" b="0" i="1">
                              <a:latin typeface="Cambria Math" panose="02040503050406030204" pitchFamily="18" charset="0"/>
                            </a:rPr>
                            <m:t>𝐸𝑇𝐹𝑃</m:t>
                          </m:r>
                          <m:r>
                            <a:rPr lang="en-US" sz="2000" b="0" i="0">
                              <a:latin typeface="Cambria Math" panose="02040503050406030204" pitchFamily="18" charset="0"/>
                            </a:rPr>
                            <m:t>+</m:t>
                          </m:r>
                          <m:r>
                            <a:rPr lang="en-US" sz="2000" b="0" i="1">
                              <a:latin typeface="Cambria Math" panose="02040503050406030204" pitchFamily="18" charset="0"/>
                            </a:rPr>
                            <m:t>𝜇</m:t>
                          </m:r>
                          <m:r>
                            <a:rPr lang="en-US" sz="2000" b="0" i="0">
                              <a:latin typeface="Cambria Math" panose="02040503050406030204" pitchFamily="18" charset="0"/>
                            </a:rPr>
                            <m:t>∗</m:t>
                          </m:r>
                          <m:r>
                            <a:rPr lang="en-US" sz="2000" b="0" i="1">
                              <a:latin typeface="Cambria Math" panose="02040503050406030204" pitchFamily="18" charset="0"/>
                            </a:rPr>
                            <m:t>𝐸𝑇𝑁𝐶</m:t>
                          </m:r>
                        </m:num>
                        <m:den>
                          <m:r>
                            <a:rPr lang="en-US" sz="2000" b="0" i="1">
                              <a:latin typeface="Cambria Math" panose="02040503050406030204" pitchFamily="18" charset="0"/>
                            </a:rPr>
                            <m:t>𝛼</m:t>
                          </m:r>
                          <m:r>
                            <a:rPr lang="en-US" sz="2000" b="0" i="0">
                              <a:latin typeface="Cambria Math" panose="02040503050406030204" pitchFamily="18" charset="0"/>
                            </a:rPr>
                            <m:t>+</m:t>
                          </m:r>
                          <m:r>
                            <a:rPr lang="en-US" sz="2000" b="0" i="1">
                              <a:latin typeface="Cambria Math" panose="02040503050406030204" pitchFamily="18" charset="0"/>
                            </a:rPr>
                            <m:t>𝛽</m:t>
                          </m:r>
                          <m:r>
                            <a:rPr lang="en-US" sz="2000" b="0" i="0">
                              <a:latin typeface="Cambria Math" panose="02040503050406030204" pitchFamily="18" charset="0"/>
                            </a:rPr>
                            <m:t>+</m:t>
                          </m:r>
                          <m:r>
                            <a:rPr lang="en-US" sz="2000" b="0" i="1">
                              <a:latin typeface="Cambria Math" panose="02040503050406030204" pitchFamily="18" charset="0"/>
                            </a:rPr>
                            <m:t>𝜇</m:t>
                          </m:r>
                        </m:den>
                      </m:f>
                      <m:r>
                        <a:rPr lang="en-US" sz="2000" b="0" i="0">
                          <a:latin typeface="Cambria Math" panose="02040503050406030204" pitchFamily="18" charset="0"/>
                        </a:rPr>
                        <m:t> </m:t>
                      </m:r>
                    </m:oMath>
                  </m:oMathPara>
                </a14:m>
                <a:endParaRPr lang="en-US" sz="2000" dirty="0"/>
              </a:p>
            </p:txBody>
          </p:sp>
        </mc:Choice>
        <mc:Fallback xmlns="">
          <p:sp>
            <p:nvSpPr>
              <p:cNvPr id="9" name="Rectángulo 8"/>
              <p:cNvSpPr>
                <a:spLocks noRot="1" noChangeAspect="1" noMove="1" noResize="1" noEditPoints="1" noAdjustHandles="1" noChangeArrowheads="1" noChangeShapeType="1" noTextEdit="1"/>
              </p:cNvSpPr>
              <p:nvPr/>
            </p:nvSpPr>
            <p:spPr>
              <a:xfrm>
                <a:off x="6885314" y="3232613"/>
                <a:ext cx="5056962" cy="728917"/>
              </a:xfrm>
              <a:prstGeom prst="rect">
                <a:avLst/>
              </a:prstGeom>
              <a:blipFill>
                <a:blip r:embed="rId6"/>
                <a:stretch>
                  <a:fillRect/>
                </a:stretch>
              </a:blipFill>
            </p:spPr>
            <p:txBody>
              <a:bodyPr/>
              <a:lstStyle/>
              <a:p>
                <a:r>
                  <a:rPr lang="es-ES">
                    <a:noFill/>
                  </a:rPr>
                  <a:t> </a:t>
                </a:r>
              </a:p>
            </p:txBody>
          </p:sp>
        </mc:Fallback>
      </mc:AlternateContent>
      <p:sp>
        <p:nvSpPr>
          <p:cNvPr id="8" name="Rectángulo 7">
            <a:extLst>
              <a:ext uri="{FF2B5EF4-FFF2-40B4-BE49-F238E27FC236}">
                <a16:creationId xmlns:a16="http://schemas.microsoft.com/office/drawing/2014/main" id="{9A4BED7C-4451-4543-A69E-3978559E89E5}"/>
              </a:ext>
            </a:extLst>
          </p:cNvPr>
          <p:cNvSpPr/>
          <p:nvPr/>
        </p:nvSpPr>
        <p:spPr>
          <a:xfrm>
            <a:off x="4474310" y="78017"/>
            <a:ext cx="3243388"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Resultados</a:t>
            </a: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73600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060F8873-B69E-4FD4-B185-6EAC01438B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9707" y="-3220"/>
            <a:ext cx="9152586" cy="6864440"/>
          </a:xfrm>
          <a:prstGeom prst="rect">
            <a:avLst/>
          </a:prstGeom>
        </p:spPr>
      </p:pic>
      <p:sp>
        <p:nvSpPr>
          <p:cNvPr id="4" name="Rectángulo 3">
            <a:extLst>
              <a:ext uri="{FF2B5EF4-FFF2-40B4-BE49-F238E27FC236}">
                <a16:creationId xmlns:a16="http://schemas.microsoft.com/office/drawing/2014/main" id="{224A407E-23D0-4B9E-BE2E-D7F854E30B52}"/>
              </a:ext>
            </a:extLst>
          </p:cNvPr>
          <p:cNvSpPr/>
          <p:nvPr/>
        </p:nvSpPr>
        <p:spPr>
          <a:xfrm>
            <a:off x="4159418" y="78017"/>
            <a:ext cx="3873176"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Conclusiones</a:t>
            </a:r>
            <a:endParaRPr lang="es-E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94836893"/>
      </p:ext>
    </p:extLst>
  </p:cSld>
  <p:clrMapOvr>
    <a:masterClrMapping/>
  </p:clrMapOvr>
  <p:transition spd="slow">
    <p:wip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77</Words>
  <Application>Microsoft Office PowerPoint</Application>
  <PresentationFormat>Panorámica</PresentationFormat>
  <Paragraphs>28</Paragraphs>
  <Slides>9</Slides>
  <Notes>0</Notes>
  <HiddenSlides>0</HiddenSlides>
  <MMClips>5</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Arial</vt:lpstr>
      <vt:lpstr>Calibri</vt:lpstr>
      <vt:lpstr>Calibri Light</vt:lpstr>
      <vt:lpstr>Cambria Math</vt:lpstr>
      <vt:lpstr>Segoe UI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Cruz Leiva</dc:creator>
  <cp:lastModifiedBy>Juan Cruz Leiva</cp:lastModifiedBy>
  <cp:revision>38</cp:revision>
  <dcterms:created xsi:type="dcterms:W3CDTF">2020-07-06T19:33:50Z</dcterms:created>
  <dcterms:modified xsi:type="dcterms:W3CDTF">2020-07-08T05:54:38Z</dcterms:modified>
</cp:coreProperties>
</file>